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8" r:id="rId2"/>
    <p:sldMasterId id="2147483671" r:id="rId3"/>
    <p:sldMasterId id="2147483676" r:id="rId4"/>
    <p:sldMasterId id="2147483673" r:id="rId5"/>
  </p:sldMasterIdLst>
  <p:notesMasterIdLst>
    <p:notesMasterId r:id="rId31"/>
  </p:notesMasterIdLst>
  <p:handoutMasterIdLst>
    <p:handoutMasterId r:id="rId32"/>
  </p:handoutMasterIdLst>
  <p:sldIdLst>
    <p:sldId id="258" r:id="rId6"/>
    <p:sldId id="262" r:id="rId7"/>
    <p:sldId id="264" r:id="rId8"/>
    <p:sldId id="265" r:id="rId9"/>
    <p:sldId id="266" r:id="rId10"/>
    <p:sldId id="267" r:id="rId11"/>
    <p:sldId id="272" r:id="rId12"/>
    <p:sldId id="271" r:id="rId13"/>
    <p:sldId id="270" r:id="rId14"/>
    <p:sldId id="269" r:id="rId15"/>
    <p:sldId id="268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63" r:id="rId30"/>
  </p:sldIdLst>
  <p:sldSz cx="9144000" cy="6858000" type="screen4x3"/>
  <p:notesSz cx="68119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2B24"/>
    <a:srgbClr val="D12F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 snapToGrid="0" snapToObjects="1" showGuides="1">
      <p:cViewPr>
        <p:scale>
          <a:sx n="100" d="100"/>
          <a:sy n="100" d="100"/>
        </p:scale>
        <p:origin x="-210" y="-210"/>
      </p:cViewPr>
      <p:guideLst>
        <p:guide orient="horz" pos="3850"/>
        <p:guide pos="2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42C6A-E576-AE49-88C4-AF510D14B0C7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65548-CFF6-E742-A23C-6445035D67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055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71C4C-F668-3B46-A0DD-83515923680F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3984B-3F0E-8D4D-9817-ADDE49EA01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212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44529" y="2756708"/>
            <a:ext cx="6400800" cy="44983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400" b="0" i="0" cap="all" baseline="0">
                <a:solidFill>
                  <a:schemeClr val="bg1"/>
                </a:solidFill>
                <a:latin typeface="Gill Sans MT"/>
              </a:defRPr>
            </a:lvl1pPr>
          </a:lstStyle>
          <a:p>
            <a:r>
              <a:rPr lang="en-GB" dirty="0" smtClean="0"/>
              <a:t>title OF PRESENTATION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4528" y="3245741"/>
            <a:ext cx="6400800" cy="1752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baseline="0">
                <a:solidFill>
                  <a:schemeClr val="bg1"/>
                </a:solidFill>
                <a:latin typeface="Gill Sans M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Date</a:t>
            </a:r>
          </a:p>
          <a:p>
            <a:endParaRPr lang="en-GB" dirty="0" smtClean="0"/>
          </a:p>
          <a:p>
            <a:r>
              <a:rPr lang="en-US" dirty="0" smtClean="0"/>
              <a:t>Name</a:t>
            </a:r>
          </a:p>
          <a:p>
            <a:r>
              <a:rPr lang="en-US" dirty="0" smtClean="0"/>
              <a:t>Position, BLM</a:t>
            </a:r>
          </a:p>
          <a:p>
            <a:r>
              <a:rPr lang="en-US" dirty="0" smtClean="0"/>
              <a:t>T: direct dial</a:t>
            </a:r>
          </a:p>
          <a:p>
            <a:r>
              <a:rPr lang="en-US" dirty="0" smtClean="0"/>
              <a:t>E: </a:t>
            </a:r>
            <a:r>
              <a:rPr lang="en-US" dirty="0" err="1" smtClean="0"/>
              <a:t>forename.surname@blm-law.com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content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0FB6-3605-B843-B201-F9FC7C72FE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457200" y="1606549"/>
            <a:ext cx="8229600" cy="4040717"/>
          </a:xfrm>
          <a:prstGeom prst="rect">
            <a:avLst/>
          </a:prstGeom>
        </p:spPr>
        <p:txBody>
          <a:bodyPr vert="horz" lIns="0" rIns="0"/>
          <a:lstStyle>
            <a:lvl1pPr marL="0" indent="277200">
              <a:spcBef>
                <a:spcPts val="768"/>
              </a:spcBef>
              <a:spcAft>
                <a:spcPts val="0"/>
              </a:spcAft>
              <a:buClr>
                <a:srgbClr val="D12B24"/>
              </a:buClr>
              <a:buFont typeface="Lucida Grande"/>
              <a:buChar char="‣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</a:defRPr>
            </a:lvl1pPr>
            <a:lvl2pPr marL="0" indent="277200">
              <a:spcBef>
                <a:spcPts val="768"/>
              </a:spcBef>
              <a:spcAft>
                <a:spcPts val="0"/>
              </a:spcAft>
              <a:buClr>
                <a:srgbClr val="D12B24"/>
              </a:buClr>
              <a:buFont typeface="Lucida Grande"/>
              <a:buChar char="‣"/>
              <a:defRPr sz="2200" baseline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</a:defRPr>
            </a:lvl2pPr>
            <a:lvl3pPr marL="0" indent="277200">
              <a:spcBef>
                <a:spcPts val="768"/>
              </a:spcBef>
              <a:spcAft>
                <a:spcPts val="0"/>
              </a:spcAft>
              <a:buClr>
                <a:srgbClr val="D12B24"/>
              </a:buClr>
              <a:buFont typeface="Lucida Grande"/>
              <a:buChar char="‣"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</a:defRPr>
            </a:lvl3pPr>
            <a:lvl4pPr marL="0" indent="277200">
              <a:spcBef>
                <a:spcPts val="768"/>
              </a:spcBef>
              <a:spcAft>
                <a:spcPts val="0"/>
              </a:spcAft>
              <a:buClr>
                <a:srgbClr val="D12B24"/>
              </a:buClr>
              <a:buFont typeface="Lucida Grande"/>
              <a:buChar char="‣"/>
              <a:defRPr>
                <a:latin typeface="Gill Sans MT"/>
              </a:defRPr>
            </a:lvl4pPr>
            <a:lvl5pPr marL="0" indent="277200">
              <a:spcBef>
                <a:spcPts val="768"/>
              </a:spcBef>
              <a:spcAft>
                <a:spcPts val="0"/>
              </a:spcAft>
              <a:buClr>
                <a:srgbClr val="D12B24"/>
              </a:buClr>
              <a:buFont typeface="Lucida Grande"/>
              <a:buChar char="‣"/>
              <a:defRPr>
                <a:latin typeface="Gill Sans MT"/>
              </a:defRPr>
            </a:lvl5pPr>
          </a:lstStyle>
          <a:p>
            <a:pPr lvl="0"/>
            <a:r>
              <a:rPr lang="en-GB" dirty="0" smtClean="0"/>
              <a:t>Size 24 font</a:t>
            </a:r>
          </a:p>
          <a:p>
            <a:pPr lvl="1"/>
            <a:r>
              <a:rPr lang="en-GB" dirty="0" smtClean="0"/>
              <a:t>Size 22 font</a:t>
            </a:r>
          </a:p>
          <a:p>
            <a:pPr lvl="2"/>
            <a:r>
              <a:rPr lang="en-GB" dirty="0" smtClean="0"/>
              <a:t>Size 20 font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Slide header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457200" y="1606549"/>
            <a:ext cx="8229600" cy="4506384"/>
          </a:xfrm>
          <a:prstGeom prst="rect">
            <a:avLst/>
          </a:prstGeom>
        </p:spPr>
        <p:txBody>
          <a:bodyPr vert="horz" lIns="0" tIns="0" rIns="0" bIns="0"/>
          <a:lstStyle>
            <a:lvl1pPr marL="0" indent="277200">
              <a:spcBef>
                <a:spcPts val="1176"/>
              </a:spcBef>
              <a:buClr>
                <a:srgbClr val="D12B24"/>
              </a:buClr>
              <a:buFont typeface="Lucida Grande"/>
              <a:buChar char="‣"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</a:defRPr>
            </a:lvl1pPr>
            <a:lvl2pPr marL="0" indent="277200">
              <a:spcBef>
                <a:spcPts val="1176"/>
              </a:spcBef>
              <a:buClr>
                <a:srgbClr val="D12B24"/>
              </a:buClr>
              <a:buFont typeface="Lucida Grande"/>
              <a:buChar char="‣"/>
              <a:defRPr sz="2200" baseline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</a:defRPr>
            </a:lvl2pPr>
            <a:lvl3pPr marL="0" indent="277200">
              <a:spcBef>
                <a:spcPts val="1176"/>
              </a:spcBef>
              <a:buClr>
                <a:srgbClr val="D12B24"/>
              </a:buClr>
              <a:buFont typeface="Lucida Grande"/>
              <a:buChar char="‣"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</a:defRPr>
            </a:lvl3pPr>
            <a:lvl4pPr>
              <a:buClr>
                <a:srgbClr val="D12B24"/>
              </a:buClr>
              <a:buFont typeface="Lucida Grande"/>
              <a:buChar char="‣"/>
              <a:defRPr baseline="0">
                <a:latin typeface="Gill Sans MT"/>
              </a:defRPr>
            </a:lvl4pPr>
            <a:lvl5pPr>
              <a:buClr>
                <a:srgbClr val="D12B24"/>
              </a:buClr>
              <a:buFont typeface="Lucida Grande"/>
              <a:buChar char="‣"/>
              <a:defRPr baseline="0">
                <a:latin typeface="Gill Sans MT"/>
              </a:defRPr>
            </a:lvl5pPr>
          </a:lstStyle>
          <a:p>
            <a:pPr lvl="0"/>
            <a:r>
              <a:rPr lang="en-GB" dirty="0" smtClean="0"/>
              <a:t>Size 24 font</a:t>
            </a:r>
          </a:p>
          <a:p>
            <a:pPr lvl="1"/>
            <a:r>
              <a:rPr lang="en-GB" dirty="0" smtClean="0"/>
              <a:t>Size 22 font</a:t>
            </a:r>
          </a:p>
          <a:p>
            <a:pPr lvl="2"/>
            <a:r>
              <a:rPr lang="en-GB" dirty="0" smtClean="0"/>
              <a:t>Size 20 font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 smtClean="0"/>
              <a:t>Content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FE12-5D65-FE41-9FFC-E71217CF9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82A7-6911-5349-8396-6CEB0A963F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Content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7200" y="1598613"/>
            <a:ext cx="8229600" cy="4513262"/>
          </a:xfrm>
          <a:prstGeom prst="rect">
            <a:avLst/>
          </a:prstGeom>
        </p:spPr>
        <p:txBody>
          <a:bodyPr vert="horz" lIns="0" rIns="0"/>
          <a:lstStyle>
            <a:lvl1pPr marL="0" indent="277200">
              <a:spcAft>
                <a:spcPts val="0"/>
              </a:spcAft>
              <a:buClr>
                <a:srgbClr val="D12B24"/>
              </a:buClr>
              <a:buFont typeface="Lucida Grande"/>
              <a:buChar char="‣"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</a:defRPr>
            </a:lvl1pPr>
            <a:lvl2pPr marL="0" indent="277200">
              <a:spcAft>
                <a:spcPts val="0"/>
              </a:spcAft>
              <a:buClr>
                <a:srgbClr val="D12B24"/>
              </a:buClr>
              <a:buFont typeface="Lucida Grande"/>
              <a:buChar char="‣"/>
              <a:defRPr sz="2200" baseline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</a:defRPr>
            </a:lvl2pPr>
            <a:lvl3pPr marL="0" indent="277200">
              <a:spcAft>
                <a:spcPts val="0"/>
              </a:spcAft>
              <a:buClr>
                <a:srgbClr val="D12B24"/>
              </a:buClr>
              <a:buFont typeface="Lucida Grande"/>
              <a:buChar char="‣"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</a:defRPr>
            </a:lvl3pPr>
            <a:lvl4pPr marL="0" indent="277200">
              <a:spcAft>
                <a:spcPts val="0"/>
              </a:spcAft>
              <a:buClr>
                <a:srgbClr val="D12B24"/>
              </a:buClr>
              <a:buFont typeface="Lucida Grande"/>
              <a:buChar char="‣"/>
              <a:defRPr baseline="0">
                <a:latin typeface="Gill Sans MT"/>
              </a:defRPr>
            </a:lvl4pPr>
            <a:lvl5pPr marL="0" indent="277200">
              <a:spcAft>
                <a:spcPts val="0"/>
              </a:spcAft>
              <a:buClr>
                <a:srgbClr val="D12B24"/>
              </a:buClr>
              <a:buFont typeface="Lucida Grande"/>
              <a:buChar char="‣"/>
              <a:defRPr baseline="0">
                <a:latin typeface="Gill Sans MT"/>
              </a:defRPr>
            </a:lvl5pPr>
          </a:lstStyle>
          <a:p>
            <a:pPr lvl="0"/>
            <a:r>
              <a:rPr lang="en-GB" dirty="0" smtClean="0"/>
              <a:t>Size 24 font</a:t>
            </a:r>
          </a:p>
          <a:p>
            <a:pPr lvl="1"/>
            <a:r>
              <a:rPr lang="en-GB" dirty="0" smtClean="0"/>
              <a:t>Size 22 font</a:t>
            </a:r>
          </a:p>
          <a:p>
            <a:pPr lvl="2"/>
            <a:r>
              <a:rPr lang="en-GB" dirty="0" smtClean="0"/>
              <a:t>Size 20 font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6DD37-B69C-134A-8B99-9BB3A35252E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LM PPT cover slide 254x19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M PPT contents slide 254x190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00FB6-3605-B843-B201-F9FC7C72FE3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1113276"/>
            <a:ext cx="8142288" cy="1588"/>
          </a:xfrm>
          <a:prstGeom prst="line">
            <a:avLst/>
          </a:prstGeom>
          <a:ln>
            <a:solidFill>
              <a:srgbClr val="D12F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457200" y="433398"/>
            <a:ext cx="6663267" cy="6300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dirty="0" smtClean="0"/>
              <a:t>content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2100" kern="1200" cap="all" baseline="0">
          <a:solidFill>
            <a:schemeClr val="tx1">
              <a:lumMod val="75000"/>
              <a:lumOff val="25000"/>
            </a:schemeClr>
          </a:solidFill>
          <a:latin typeface="Gill Sans M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LM PPT inside pages 254x19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2FE12-5D65-FE41-9FFC-E71217CF972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1113276"/>
            <a:ext cx="8142288" cy="1588"/>
          </a:xfrm>
          <a:prstGeom prst="line">
            <a:avLst/>
          </a:prstGeom>
          <a:ln>
            <a:solidFill>
              <a:srgbClr val="D12F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0"/>
          <p:cNvSpPr>
            <a:spLocks noGrp="1"/>
          </p:cNvSpPr>
          <p:nvPr>
            <p:ph type="title"/>
          </p:nvPr>
        </p:nvSpPr>
        <p:spPr>
          <a:xfrm>
            <a:off x="457200" y="433398"/>
            <a:ext cx="8229600" cy="6300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dirty="0" smtClean="0"/>
              <a:t>content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8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2100" kern="1200" cap="all" baseline="0">
          <a:solidFill>
            <a:schemeClr val="tx1">
              <a:lumMod val="75000"/>
              <a:lumOff val="25000"/>
            </a:schemeClr>
          </a:solidFill>
          <a:latin typeface="Gill Sans M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M PPT contents slide 254x190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482A7-6911-5349-8396-6CEB0A963FF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1113276"/>
            <a:ext cx="8142288" cy="1588"/>
          </a:xfrm>
          <a:prstGeom prst="line">
            <a:avLst/>
          </a:prstGeom>
          <a:ln>
            <a:solidFill>
              <a:srgbClr val="D12F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0"/>
          <p:cNvSpPr>
            <a:spLocks noGrp="1"/>
          </p:cNvSpPr>
          <p:nvPr>
            <p:ph type="title"/>
          </p:nvPr>
        </p:nvSpPr>
        <p:spPr>
          <a:xfrm>
            <a:off x="457200" y="433398"/>
            <a:ext cx="8229600" cy="6300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dirty="0" smtClean="0"/>
              <a:t>Content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2100" kern="1200" cap="all" baseline="0">
          <a:solidFill>
            <a:schemeClr val="tx1">
              <a:lumMod val="75000"/>
              <a:lumOff val="25000"/>
            </a:schemeClr>
          </a:solidFill>
          <a:latin typeface="Gill Sans M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M PPT end slide 254x19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WELCOME AND INTRODUCTIONS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Richard Clarke, Consultant</a:t>
            </a:r>
          </a:p>
          <a:p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BLM  Leeds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Day 1 investigation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0FB6-3605-B843-B201-F9FC7C72FE3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606549"/>
            <a:ext cx="8229600" cy="4518026"/>
          </a:xfrm>
        </p:spPr>
        <p:txBody>
          <a:bodyPr/>
          <a:lstStyle/>
          <a:p>
            <a:r>
              <a:rPr lang="en-GB" sz="2000" dirty="0" smtClean="0"/>
              <a:t>Can area be isolated while investigation takes place?</a:t>
            </a:r>
          </a:p>
          <a:p>
            <a:r>
              <a:rPr lang="en-GB" sz="2000" dirty="0" smtClean="0"/>
              <a:t>Start to complete accident report form:</a:t>
            </a:r>
          </a:p>
          <a:p>
            <a:pPr marL="266700" indent="361950">
              <a:buFont typeface="Arial" panose="020B0604020202020204" pitchFamily="34" charset="0"/>
              <a:buChar char="•"/>
            </a:pPr>
            <a:r>
              <a:rPr lang="en-GB" sz="2000" dirty="0" smtClean="0"/>
              <a:t>Full circumstances of accident</a:t>
            </a:r>
          </a:p>
          <a:p>
            <a:pPr marL="266700" indent="361950"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lang="en-GB" sz="2000" dirty="0" smtClean="0"/>
              <a:t>How/why did accident happen – immediate and root </a:t>
            </a:r>
            <a:r>
              <a:rPr lang="en-GB" sz="2000" dirty="0" smtClean="0"/>
              <a:t>causes</a:t>
            </a:r>
            <a:endParaRPr lang="en-GB" sz="2000" dirty="0" smtClean="0"/>
          </a:p>
          <a:p>
            <a:pPr marL="266700" indent="361950"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lang="en-GB" sz="2000" dirty="0" smtClean="0"/>
              <a:t>Recommend actions to prevent recurrence (only if </a:t>
            </a:r>
            <a:r>
              <a:rPr lang="en-GB" sz="2000" dirty="0" smtClean="0"/>
              <a:t>realistic </a:t>
            </a:r>
            <a:r>
              <a:rPr lang="en-GB" sz="2000" dirty="0" smtClean="0"/>
              <a:t>and </a:t>
            </a:r>
            <a:r>
              <a:rPr lang="en-GB" sz="2000" dirty="0" smtClean="0"/>
              <a:t>	relevant</a:t>
            </a:r>
            <a:endParaRPr lang="en-GB" sz="2000" dirty="0" smtClean="0"/>
          </a:p>
          <a:p>
            <a:pPr marL="266700" indent="361950"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lang="en-GB" sz="2000" dirty="0" smtClean="0"/>
              <a:t>Avoid </a:t>
            </a:r>
            <a:r>
              <a:rPr lang="en-GB" sz="2000" dirty="0" smtClean="0"/>
              <a:t>“</a:t>
            </a:r>
            <a:r>
              <a:rPr lang="en-GB" sz="2000" dirty="0" smtClean="0"/>
              <a:t>blame” </a:t>
            </a:r>
            <a:r>
              <a:rPr lang="en-GB" sz="2000" dirty="0" smtClean="0"/>
              <a:t>remarks </a:t>
            </a:r>
            <a:endParaRPr lang="en-GB" sz="2000" dirty="0" smtClean="0"/>
          </a:p>
          <a:p>
            <a:pPr marL="266700" indent="361950"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lang="en-GB" sz="2000" smtClean="0"/>
              <a:t>Photographs </a:t>
            </a:r>
            <a:r>
              <a:rPr lang="en-GB" sz="2000" dirty="0" smtClean="0"/>
              <a:t>of area/machine</a:t>
            </a:r>
          </a:p>
          <a:p>
            <a:pPr marL="266700" indent="-266700"/>
            <a:r>
              <a:rPr lang="en-GB" sz="2000" dirty="0" smtClean="0"/>
              <a:t>Take statements from injured party (as soon as practicable afterwards)</a:t>
            </a:r>
          </a:p>
          <a:p>
            <a:pPr marL="266700" indent="-266700"/>
            <a:r>
              <a:rPr lang="en-GB" sz="2000" dirty="0" smtClean="0"/>
              <a:t>Identify witnesses and take statements from them and anyone else relevant – negative as well as positive statements</a:t>
            </a:r>
          </a:p>
        </p:txBody>
      </p:sp>
    </p:spTree>
    <p:extLst>
      <p:ext uri="{BB962C8B-B14F-4D97-AF65-F5344CB8AC3E}">
        <p14:creationId xmlns:p14="http://schemas.microsoft.com/office/powerpoint/2010/main" val="2744091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Day 1 investigation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0FB6-3605-B843-B201-F9FC7C72FE3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606549"/>
            <a:ext cx="8229600" cy="4622801"/>
          </a:xfrm>
        </p:spPr>
        <p:txBody>
          <a:bodyPr/>
          <a:lstStyle/>
          <a:p>
            <a:r>
              <a:rPr lang="en-GB" sz="2200" dirty="0" smtClean="0"/>
              <a:t>Record task being carried out at the time</a:t>
            </a:r>
          </a:p>
          <a:p>
            <a:pPr>
              <a:tabLst>
                <a:tab pos="266700" algn="l"/>
              </a:tabLst>
            </a:pPr>
            <a:r>
              <a:rPr lang="en-GB" sz="2200" dirty="0" smtClean="0"/>
              <a:t>Was job the injured persons ‘normal’ job?  Was he/she trained 	etc.</a:t>
            </a:r>
          </a:p>
          <a:p>
            <a:pPr>
              <a:tabLst>
                <a:tab pos="266700" algn="l"/>
              </a:tabLst>
            </a:pPr>
            <a:r>
              <a:rPr lang="en-GB" sz="2200" dirty="0" smtClean="0"/>
              <a:t>If machinery involved, record if defective or otherwise</a:t>
            </a:r>
          </a:p>
          <a:p>
            <a:pPr>
              <a:tabLst>
                <a:tab pos="266700" algn="l"/>
              </a:tabLst>
            </a:pPr>
            <a:r>
              <a:rPr lang="en-GB" sz="2200" dirty="0" smtClean="0"/>
              <a:t>Record a negative as well as a positive in report and statements 	</a:t>
            </a:r>
            <a:r>
              <a:rPr lang="en-GB" sz="2200" dirty="0" err="1" smtClean="0"/>
              <a:t>eg</a:t>
            </a:r>
            <a:r>
              <a:rPr lang="en-GB" sz="2200" dirty="0" smtClean="0"/>
              <a:t> no water on floor</a:t>
            </a:r>
          </a:p>
          <a:p>
            <a:pPr>
              <a:tabLst>
                <a:tab pos="266700" algn="l"/>
              </a:tabLst>
            </a:pPr>
            <a:r>
              <a:rPr lang="en-GB" sz="2200" dirty="0" smtClean="0"/>
              <a:t>Does a safe system of work exist for task?  Was it being 	followed?</a:t>
            </a:r>
          </a:p>
          <a:p>
            <a:pPr>
              <a:tabLst>
                <a:tab pos="266700" algn="l"/>
              </a:tabLst>
            </a:pPr>
            <a:r>
              <a:rPr lang="en-GB" sz="2200" dirty="0" smtClean="0"/>
              <a:t>Any risk assessments for task involved?  Does it need 	amending?</a:t>
            </a:r>
          </a:p>
          <a:p>
            <a:pPr>
              <a:tabLst>
                <a:tab pos="266700" algn="l"/>
              </a:tabLst>
            </a:pPr>
            <a:r>
              <a:rPr lang="en-GB" sz="2200" dirty="0" smtClean="0"/>
              <a:t>Begin the documents gathering exercise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170322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Evidence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0FB6-3605-B843-B201-F9FC7C72FE3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Use additional aids to gather additional ‘contemporaneous’ information including:</a:t>
            </a:r>
          </a:p>
          <a:p>
            <a:pPr marL="628650" indent="-352425">
              <a:buFont typeface="Arial" panose="020B0604020202020204" pitchFamily="34" charset="0"/>
              <a:buChar char="•"/>
            </a:pPr>
            <a:r>
              <a:rPr lang="en-GB" dirty="0" smtClean="0"/>
              <a:t>Photographs (fixed scale)</a:t>
            </a:r>
          </a:p>
          <a:p>
            <a:pPr marL="628650" indent="-352425">
              <a:buFont typeface="Arial" panose="020B0604020202020204" pitchFamily="34" charset="0"/>
              <a:buChar char="•"/>
            </a:pPr>
            <a:r>
              <a:rPr lang="en-GB" dirty="0" smtClean="0"/>
              <a:t>Measurements</a:t>
            </a:r>
          </a:p>
          <a:p>
            <a:pPr marL="628650" indent="-352425">
              <a:buFont typeface="Arial" panose="020B0604020202020204" pitchFamily="34" charset="0"/>
              <a:buChar char="•"/>
            </a:pPr>
            <a:r>
              <a:rPr lang="en-GB" dirty="0" smtClean="0"/>
              <a:t>sketches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3220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importance of documents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0FB6-3605-B843-B201-F9FC7C72FE3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tabLst>
                <a:tab pos="266700" algn="l"/>
              </a:tabLst>
            </a:pPr>
            <a:r>
              <a:rPr lang="en-GB" dirty="0" smtClean="0"/>
              <a:t>Provision of documents demonstrating safe systems of 	work can often </a:t>
            </a:r>
            <a:r>
              <a:rPr lang="en-GB" dirty="0" smtClean="0"/>
              <a:t>see </a:t>
            </a:r>
            <a:r>
              <a:rPr lang="en-GB" dirty="0" smtClean="0"/>
              <a:t>an end to a claim at an early stage</a:t>
            </a:r>
          </a:p>
          <a:p>
            <a:pPr>
              <a:tabLst>
                <a:tab pos="266700" algn="l"/>
              </a:tabLst>
            </a:pPr>
            <a:r>
              <a:rPr lang="en-GB" dirty="0" smtClean="0"/>
              <a:t>It will be easier to identify claims which are to be paid and 	those which can be defended with better targeting of 	resources</a:t>
            </a:r>
          </a:p>
          <a:p>
            <a:pPr>
              <a:tabLst>
                <a:tab pos="266700" algn="l"/>
              </a:tabLst>
            </a:pPr>
            <a:r>
              <a:rPr lang="en-GB" dirty="0" smtClean="0"/>
              <a:t>They can maximise our potential to defend a case to trial</a:t>
            </a:r>
          </a:p>
          <a:p>
            <a:pPr>
              <a:tabLst>
                <a:tab pos="266700" algn="l"/>
              </a:tabLst>
            </a:pPr>
            <a:r>
              <a:rPr lang="en-GB" dirty="0" smtClean="0"/>
              <a:t>Lack of documents can cause a judge to lean in favour of 	the claimant’s evidence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3618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Essential documents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0FB6-3605-B843-B201-F9FC7C72FE3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Accident/incident report</a:t>
            </a:r>
          </a:p>
          <a:p>
            <a:r>
              <a:rPr lang="en-GB" dirty="0" smtClean="0"/>
              <a:t>F2508/RIDDOR</a:t>
            </a:r>
          </a:p>
          <a:p>
            <a:r>
              <a:rPr lang="en-GB" dirty="0" smtClean="0"/>
              <a:t>Pre and post accident risk assessments</a:t>
            </a:r>
          </a:p>
          <a:p>
            <a:r>
              <a:rPr lang="en-GB" dirty="0" smtClean="0"/>
              <a:t>Training records </a:t>
            </a:r>
          </a:p>
          <a:p>
            <a:r>
              <a:rPr lang="en-GB" dirty="0" smtClean="0"/>
              <a:t>Job description</a:t>
            </a:r>
          </a:p>
          <a:p>
            <a:r>
              <a:rPr lang="en-GB" dirty="0" smtClean="0"/>
              <a:t>Maintenance/equipment records</a:t>
            </a:r>
          </a:p>
          <a:p>
            <a:r>
              <a:rPr lang="en-GB" dirty="0" smtClean="0"/>
              <a:t>PPE records</a:t>
            </a:r>
          </a:p>
          <a:p>
            <a:r>
              <a:rPr lang="en-GB" dirty="0" smtClean="0"/>
              <a:t>Photographs</a:t>
            </a:r>
          </a:p>
        </p:txBody>
      </p:sp>
    </p:spTree>
    <p:extLst>
      <p:ext uri="{BB962C8B-B14F-4D97-AF65-F5344CB8AC3E}">
        <p14:creationId xmlns:p14="http://schemas.microsoft.com/office/powerpoint/2010/main" val="3999872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witnesses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0FB6-3605-B843-B201-F9FC7C72FE3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The injured person</a:t>
            </a:r>
          </a:p>
          <a:p>
            <a:r>
              <a:rPr lang="en-GB" dirty="0" smtClean="0"/>
              <a:t>Witnesses</a:t>
            </a:r>
          </a:p>
          <a:p>
            <a:r>
              <a:rPr lang="en-GB" dirty="0" smtClean="0"/>
              <a:t>Others who do the same job</a:t>
            </a:r>
          </a:p>
          <a:p>
            <a:r>
              <a:rPr lang="en-GB" dirty="0" smtClean="0"/>
              <a:t>Supervisor</a:t>
            </a:r>
          </a:p>
          <a:p>
            <a:r>
              <a:rPr lang="en-GB" dirty="0" smtClean="0"/>
              <a:t>Trainer</a:t>
            </a:r>
          </a:p>
          <a:p>
            <a:r>
              <a:rPr lang="en-GB" dirty="0" smtClean="0"/>
              <a:t>Maintenance staff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3681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Witness evidence – practical tips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0FB6-3605-B843-B201-F9FC7C72FE3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Collect statements as soon as is possible/practical</a:t>
            </a:r>
          </a:p>
          <a:p>
            <a:pPr>
              <a:tabLst>
                <a:tab pos="266700" algn="l"/>
              </a:tabLst>
            </a:pPr>
            <a:r>
              <a:rPr lang="en-GB" dirty="0" smtClean="0"/>
              <a:t>Whenever possible keep witnesses apart to avoid 	collaboration/rumour/speculation</a:t>
            </a:r>
          </a:p>
          <a:p>
            <a:pPr>
              <a:tabLst>
                <a:tab pos="266700" algn="l"/>
              </a:tabLst>
            </a:pPr>
            <a:r>
              <a:rPr lang="en-GB" dirty="0" smtClean="0"/>
              <a:t>One interviewer and one interviewee at a time</a:t>
            </a:r>
          </a:p>
          <a:p>
            <a:pPr>
              <a:tabLst>
                <a:tab pos="266700" algn="l"/>
              </a:tabLst>
            </a:pPr>
            <a:r>
              <a:rPr lang="en-GB" dirty="0" smtClean="0"/>
              <a:t>Use familiar surroundings make interviewee feel relaxed</a:t>
            </a:r>
          </a:p>
          <a:p>
            <a:pPr>
              <a:tabLst>
                <a:tab pos="266700" algn="l"/>
              </a:tabLst>
            </a:pPr>
            <a:r>
              <a:rPr lang="en-GB" dirty="0" smtClean="0"/>
              <a:t>Provide a clear and detailed introduction for the benefit of 	the interviewee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3277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Witness evidence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0FB6-3605-B843-B201-F9FC7C72FE3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All </a:t>
            </a:r>
            <a:r>
              <a:rPr lang="en-GB" dirty="0" smtClean="0"/>
              <a:t>interviews </a:t>
            </a:r>
            <a:r>
              <a:rPr lang="en-GB" dirty="0" smtClean="0"/>
              <a:t>should be documented</a:t>
            </a:r>
          </a:p>
          <a:p>
            <a:pPr>
              <a:tabLst>
                <a:tab pos="266700" algn="l"/>
              </a:tabLst>
            </a:pPr>
            <a:r>
              <a:rPr lang="en-GB" dirty="0" smtClean="0"/>
              <a:t>In taking notes/formulating statements use a form of words 	provided by the witness but ensure there is clarity</a:t>
            </a:r>
          </a:p>
          <a:p>
            <a:pPr>
              <a:tabLst>
                <a:tab pos="266700" algn="l"/>
              </a:tabLst>
            </a:pPr>
            <a:r>
              <a:rPr lang="en-GB" dirty="0" smtClean="0"/>
              <a:t>Ask the witness to review any notes or statement to agree 	the content</a:t>
            </a:r>
          </a:p>
          <a:p>
            <a:pPr>
              <a:tabLst>
                <a:tab pos="266700" algn="l"/>
              </a:tabLst>
            </a:pPr>
            <a:r>
              <a:rPr lang="en-GB" dirty="0" smtClean="0"/>
              <a:t>Get </a:t>
            </a:r>
            <a:r>
              <a:rPr lang="en-GB" dirty="0" smtClean="0"/>
              <a:t>the witness to sign and date the notes or statement</a:t>
            </a:r>
          </a:p>
          <a:p>
            <a:pPr>
              <a:tabLst>
                <a:tab pos="266700" algn="l"/>
              </a:tabLst>
            </a:pPr>
            <a:r>
              <a:rPr lang="en-GB" dirty="0" smtClean="0"/>
              <a:t>Negative statements?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0576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Reports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0FB6-3605-B843-B201-F9FC7C72FE3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indent="0">
              <a:buNone/>
            </a:pPr>
            <a:r>
              <a:rPr lang="en-GB" dirty="0" smtClean="0"/>
              <a:t>The ‘how’s’ and ‘why’s’</a:t>
            </a:r>
          </a:p>
          <a:p>
            <a:r>
              <a:rPr lang="en-GB" dirty="0" smtClean="0"/>
              <a:t>Be factual</a:t>
            </a:r>
          </a:p>
          <a:p>
            <a:r>
              <a:rPr lang="en-GB" dirty="0" smtClean="0"/>
              <a:t>Avoid bias</a:t>
            </a:r>
          </a:p>
          <a:p>
            <a:r>
              <a:rPr lang="en-GB" dirty="0" smtClean="0"/>
              <a:t>Only include what is relevant</a:t>
            </a:r>
          </a:p>
          <a:p>
            <a:r>
              <a:rPr lang="en-GB" dirty="0" smtClean="0"/>
              <a:t>Think ahead – for what purposes may document be used?</a:t>
            </a:r>
          </a:p>
          <a:p>
            <a:r>
              <a:rPr lang="en-GB" dirty="0" smtClean="0"/>
              <a:t>Be careful about choice of words/terminology</a:t>
            </a:r>
          </a:p>
          <a:p>
            <a:pPr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5407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Practical examples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0FB6-3605-B843-B201-F9FC7C72FE3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err="1" smtClean="0"/>
              <a:t>Bestwick</a:t>
            </a:r>
            <a:r>
              <a:rPr lang="en-GB" dirty="0" smtClean="0"/>
              <a:t> – failure to report/no investigation</a:t>
            </a:r>
          </a:p>
          <a:p>
            <a:r>
              <a:rPr lang="en-GB" dirty="0" smtClean="0"/>
              <a:t>Wilkinson – ‘clarity’/need for signed statements</a:t>
            </a:r>
          </a:p>
          <a:p>
            <a:r>
              <a:rPr lang="en-GB" dirty="0" smtClean="0"/>
              <a:t>O’Brien – wording on documentation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8971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Our aims and objectives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Accident Investigation from Lawyers Perspective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Form filling/report writing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Definitive Guidelines for Health &amp; Safety Offences 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Root cause analysis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0FB6-3605-B843-B201-F9FC7C72FE3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What is the purpose of root cause analysis?</a:t>
            </a:r>
          </a:p>
          <a:p>
            <a:r>
              <a:rPr lang="en-GB" dirty="0" smtClean="0"/>
              <a:t>Is there always one cause?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8021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Tips on investigation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0FB6-3605-B843-B201-F9FC7C72FE3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Create a set of investigation rules and design a report layout if your report needs updating</a:t>
            </a:r>
          </a:p>
          <a:p>
            <a:pPr>
              <a:tabLst>
                <a:tab pos="266700" algn="l"/>
              </a:tabLst>
            </a:pPr>
            <a:r>
              <a:rPr lang="en-GB" dirty="0" smtClean="0"/>
              <a:t>Ensure that your managers/Board are aware of the 	reasons for any change and the benefits this will bring to 	the business</a:t>
            </a:r>
          </a:p>
          <a:p>
            <a:pPr>
              <a:tabLst>
                <a:tab pos="266700" algn="l"/>
              </a:tabLst>
            </a:pPr>
            <a:r>
              <a:rPr lang="en-GB" dirty="0" smtClean="0"/>
              <a:t>Set targets and deadlines for investigations and reports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53672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Post-claim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0FB6-3605-B843-B201-F9FC7C72FE3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pPr indent="0">
              <a:buNone/>
            </a:pPr>
            <a:endParaRPr lang="en-GB" dirty="0" smtClean="0"/>
          </a:p>
          <a:p>
            <a:pPr indent="0" algn="ctr">
              <a:buNone/>
            </a:pPr>
            <a:r>
              <a:rPr lang="en-GB" dirty="0" smtClean="0"/>
              <a:t>Turn a negative into a positive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706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Turn a negative into a positive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0FB6-3605-B843-B201-F9FC7C72FE3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Analysis of accident causes</a:t>
            </a:r>
          </a:p>
          <a:p>
            <a:r>
              <a:rPr lang="en-GB" dirty="0" smtClean="0"/>
              <a:t>Analysis of claims defence difficulties</a:t>
            </a:r>
          </a:p>
          <a:p>
            <a:r>
              <a:rPr lang="en-GB" dirty="0" smtClean="0"/>
              <a:t>Develop accident avoidance strategies</a:t>
            </a:r>
          </a:p>
          <a:p>
            <a:r>
              <a:rPr lang="en-GB" dirty="0" smtClean="0"/>
              <a:t>Revisit and refine systems and assessments</a:t>
            </a:r>
          </a:p>
          <a:p>
            <a:r>
              <a:rPr lang="en-GB" dirty="0" smtClean="0"/>
              <a:t>What evidence was lacking?</a:t>
            </a:r>
          </a:p>
          <a:p>
            <a:pPr>
              <a:tabLst>
                <a:tab pos="266700" algn="l"/>
              </a:tabLst>
            </a:pPr>
            <a:r>
              <a:rPr lang="en-GB" dirty="0" smtClean="0"/>
              <a:t>Develop and refine accident report and investigation 	procedures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3078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0FB6-3605-B843-B201-F9FC7C72FE3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indent="0" algn="ctr">
              <a:buNone/>
            </a:pPr>
            <a:r>
              <a:rPr lang="en-GB" sz="2600" dirty="0" smtClean="0"/>
              <a:t>DEFINITIVE SENTENCING GUIDELINES </a:t>
            </a:r>
          </a:p>
          <a:p>
            <a:pPr indent="0" algn="ctr">
              <a:buNone/>
            </a:pPr>
            <a:r>
              <a:rPr lang="en-GB" sz="2600" dirty="0" smtClean="0"/>
              <a:t>FOR HEALTH AND SAFETY OFENCES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35567363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cost of accidents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0FB6-3605-B843-B201-F9FC7C72FE3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indent="0">
              <a:buNone/>
            </a:pPr>
            <a:r>
              <a:rPr lang="en-GB" dirty="0" smtClean="0"/>
              <a:t>Consider:</a:t>
            </a:r>
          </a:p>
          <a:p>
            <a:r>
              <a:rPr lang="en-GB" dirty="0" smtClean="0"/>
              <a:t>30 year old male</a:t>
            </a:r>
          </a:p>
          <a:p>
            <a:r>
              <a:rPr lang="en-GB" dirty="0" smtClean="0"/>
              <a:t>Fractures his knee at work</a:t>
            </a:r>
          </a:p>
          <a:p>
            <a:r>
              <a:rPr lang="en-GB" dirty="0" smtClean="0"/>
              <a:t>Off work for 18 months – looked after by his mother</a:t>
            </a:r>
          </a:p>
          <a:p>
            <a:r>
              <a:rPr lang="en-GB" dirty="0" smtClean="0"/>
              <a:t>Was earning £30k pa net earnings</a:t>
            </a:r>
          </a:p>
          <a:p>
            <a:endParaRPr lang="en-GB" dirty="0"/>
          </a:p>
          <a:p>
            <a:pPr indent="0">
              <a:buNone/>
            </a:pPr>
            <a:r>
              <a:rPr lang="en-GB" dirty="0" smtClean="0"/>
              <a:t>How much do you think his claim is worth?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2997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claims costs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0FB6-3605-B843-B201-F9FC7C72FE3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606549"/>
            <a:ext cx="8229600" cy="4651376"/>
          </a:xfrm>
        </p:spPr>
        <p:txBody>
          <a:bodyPr/>
          <a:lstStyle/>
          <a:p>
            <a:pPr lvl="0"/>
            <a:r>
              <a:rPr lang="en-GB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30 </a:t>
            </a:r>
            <a:r>
              <a:rPr lang="en-GB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year old male</a:t>
            </a:r>
          </a:p>
          <a:p>
            <a:pPr lvl="0"/>
            <a:r>
              <a:rPr lang="en-GB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Fractures his knee at work</a:t>
            </a:r>
          </a:p>
          <a:p>
            <a:pPr lvl="0"/>
            <a:r>
              <a:rPr lang="en-GB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Off work for 18 months – looked after by his mother</a:t>
            </a:r>
          </a:p>
          <a:p>
            <a:pPr lvl="0"/>
            <a:r>
              <a:rPr lang="en-GB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Was earning £30k pa net </a:t>
            </a:r>
            <a:r>
              <a:rPr lang="en-GB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earnings</a:t>
            </a:r>
          </a:p>
          <a:p>
            <a:pPr lvl="0"/>
            <a:r>
              <a:rPr lang="en-GB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Losses: </a:t>
            </a:r>
          </a:p>
          <a:p>
            <a:pPr marL="266700" lvl="0" indent="36195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Wages £45,000</a:t>
            </a:r>
          </a:p>
          <a:p>
            <a:pPr marL="266700" lvl="0" indent="361950"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lang="en-GB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Other losses (care, medical treatment, assistance with DIY, Smith award) - 		£22,000</a:t>
            </a:r>
          </a:p>
          <a:p>
            <a:pPr marL="266700" lvl="0" indent="36195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General damages for pain and suffering - £10,500</a:t>
            </a:r>
          </a:p>
          <a:p>
            <a:pPr marL="628650" lvl="0" indent="-361950">
              <a:buNone/>
            </a:pPr>
            <a:r>
              <a:rPr lang="en-GB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	</a:t>
            </a:r>
            <a:r>
              <a:rPr lang="en-GB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Plus – claimants solicitors costs - £20,000</a:t>
            </a:r>
          </a:p>
          <a:p>
            <a:pPr marL="628650" lvl="0" indent="-361950">
              <a:buNone/>
            </a:pPr>
            <a:endParaRPr lang="en-GB" sz="18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28650" lvl="0" indent="-361950">
              <a:buNone/>
            </a:pPr>
            <a:r>
              <a:rPr lang="en-GB" sz="2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Total - £97,500</a:t>
            </a:r>
          </a:p>
          <a:p>
            <a:pPr marL="266700" lvl="0" indent="361950">
              <a:buFont typeface="Arial" panose="020B0604020202020204" pitchFamily="34" charset="0"/>
              <a:buChar char="•"/>
            </a:pPr>
            <a:endParaRPr lang="en-GB" sz="18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66700" lvl="0" indent="361950">
              <a:buFont typeface="Arial" panose="020B0604020202020204" pitchFamily="34" charset="0"/>
              <a:buChar char="•"/>
            </a:pPr>
            <a:endParaRPr lang="en-GB" sz="18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3270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‘uninsured losses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0FB6-3605-B843-B201-F9FC7C72FE3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Investigation costs – witnesses, managers, director, HSE  - £10,000</a:t>
            </a:r>
          </a:p>
          <a:p>
            <a:r>
              <a:rPr lang="en-GB" dirty="0" smtClean="0"/>
              <a:t>Replacement employee - £25,000</a:t>
            </a:r>
          </a:p>
          <a:p>
            <a:r>
              <a:rPr lang="en-GB" dirty="0" smtClean="0"/>
              <a:t>HSE prosecution fine - £30,000</a:t>
            </a:r>
          </a:p>
          <a:p>
            <a:r>
              <a:rPr lang="en-GB" dirty="0" smtClean="0"/>
              <a:t>Legal costs - £25,000</a:t>
            </a:r>
          </a:p>
          <a:p>
            <a:endParaRPr lang="en-GB" dirty="0"/>
          </a:p>
          <a:p>
            <a:pPr indent="0">
              <a:buNone/>
            </a:pPr>
            <a:r>
              <a:rPr lang="en-GB" b="1" dirty="0" smtClean="0"/>
              <a:t>Total uninsured losses - £90,000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25625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of losses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0FB6-3605-B843-B201-F9FC7C72FE3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If a company operates a 5%net profit </a:t>
            </a:r>
          </a:p>
          <a:p>
            <a:pPr>
              <a:tabLst>
                <a:tab pos="266700" algn="l"/>
              </a:tabLst>
            </a:pPr>
            <a:r>
              <a:rPr lang="en-GB" dirty="0" smtClean="0"/>
              <a:t>£375,000 income is needed to cover £187,500 of the total 	quantified losses of one accident claim</a:t>
            </a:r>
          </a:p>
        </p:txBody>
      </p:sp>
    </p:spTree>
    <p:extLst>
      <p:ext uri="{BB962C8B-B14F-4D97-AF65-F5344CB8AC3E}">
        <p14:creationId xmlns:p14="http://schemas.microsoft.com/office/powerpoint/2010/main" val="1656997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Accident investigation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0FB6-3605-B843-B201-F9FC7C72FE3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indent="0" algn="ctr">
              <a:buNone/>
            </a:pPr>
            <a:endParaRPr lang="en-GB" sz="3200" dirty="0" smtClean="0"/>
          </a:p>
          <a:p>
            <a:pPr indent="0" algn="ctr">
              <a:buNone/>
            </a:pPr>
            <a:endParaRPr lang="en-GB" sz="3200" dirty="0"/>
          </a:p>
          <a:p>
            <a:pPr indent="0" algn="ctr">
              <a:buNone/>
            </a:pPr>
            <a:r>
              <a:rPr lang="en-GB" sz="3200" dirty="0" smtClean="0"/>
              <a:t>The importance of effective investigation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170250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Remember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0FB6-3605-B843-B201-F9FC7C72FE3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indent="0">
              <a:buNone/>
            </a:pPr>
            <a:r>
              <a:rPr lang="en-GB" dirty="0" smtClean="0"/>
              <a:t>I keep six honest serving-men</a:t>
            </a:r>
          </a:p>
          <a:p>
            <a:pPr indent="0">
              <a:buNone/>
            </a:pPr>
            <a:r>
              <a:rPr lang="en-GB" dirty="0" smtClean="0"/>
              <a:t>(They taught me all I knew);</a:t>
            </a:r>
          </a:p>
          <a:p>
            <a:pPr indent="0">
              <a:buNone/>
            </a:pPr>
            <a:r>
              <a:rPr lang="en-GB" dirty="0" smtClean="0"/>
              <a:t>Their names are What and Why and When</a:t>
            </a:r>
          </a:p>
          <a:p>
            <a:pPr indent="0">
              <a:buNone/>
            </a:pPr>
            <a:r>
              <a:rPr lang="en-GB" dirty="0" smtClean="0"/>
              <a:t>And How and Where and Who</a:t>
            </a:r>
          </a:p>
          <a:p>
            <a:pPr indent="0">
              <a:buNone/>
            </a:pPr>
            <a:endParaRPr lang="en-GB" dirty="0"/>
          </a:p>
          <a:p>
            <a:pPr indent="0">
              <a:buNone/>
            </a:pPr>
            <a:r>
              <a:rPr lang="en-GB" b="1" dirty="0" smtClean="0"/>
              <a:t>Rudyard Kipling</a:t>
            </a:r>
          </a:p>
          <a:p>
            <a:pPr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1182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do we investigate?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0FB6-3605-B843-B201-F9FC7C72FE3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To establish facts</a:t>
            </a:r>
          </a:p>
          <a:p>
            <a:r>
              <a:rPr lang="en-GB" dirty="0" smtClean="0"/>
              <a:t>To prevent </a:t>
            </a:r>
            <a:r>
              <a:rPr lang="en-GB" dirty="0" err="1" smtClean="0"/>
              <a:t>reocurrence</a:t>
            </a:r>
            <a:endParaRPr lang="en-GB" dirty="0" smtClean="0"/>
          </a:p>
          <a:p>
            <a:r>
              <a:rPr lang="en-GB" dirty="0" smtClean="0"/>
              <a:t>To learn and make informed decisions</a:t>
            </a:r>
          </a:p>
          <a:p>
            <a:r>
              <a:rPr lang="en-GB" dirty="0" smtClean="0"/>
              <a:t>To understand and explain behaviour</a:t>
            </a:r>
          </a:p>
          <a:p>
            <a:r>
              <a:rPr lang="en-GB" dirty="0" smtClean="0"/>
              <a:t>To prepare for any legal action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733337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>
        <a:normAutofit/>
      </a:bodyPr>
      <a:lstStyle>
        <a:defPPr marL="342900" marR="0" indent="-34290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>
            <a:srgbClr val="D12F25"/>
          </a:buClr>
          <a:buSzPct val="100000"/>
          <a:buFont typeface="Lucida Grande"/>
          <a:buChar char="‣"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>
                <a:lumMod val="75000"/>
                <a:lumOff val="25000"/>
              </a:schemeClr>
            </a:solidFill>
            <a:effectLst/>
            <a:uLnTx/>
            <a:uFillTx/>
            <a:latin typeface="Gill Sans MT"/>
            <a:ea typeface="+mn-ea"/>
            <a:cs typeface="+mn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129</TotalTime>
  <Words>591</Words>
  <Application>Microsoft Office PowerPoint</Application>
  <PresentationFormat>On-screen Show (4:3)</PresentationFormat>
  <Paragraphs>169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blank</vt:lpstr>
      <vt:lpstr>Office Theme</vt:lpstr>
      <vt:lpstr>Office Theme</vt:lpstr>
      <vt:lpstr>Office Theme</vt:lpstr>
      <vt:lpstr>Office Theme</vt:lpstr>
      <vt:lpstr>WELCOME AND INTRODUCTIONS</vt:lpstr>
      <vt:lpstr>Our aims and objectives</vt:lpstr>
      <vt:lpstr>The cost of accidents</vt:lpstr>
      <vt:lpstr>The claims costs</vt:lpstr>
      <vt:lpstr>The ‘uninsured losses</vt:lpstr>
      <vt:lpstr>Impact of losses</vt:lpstr>
      <vt:lpstr>Accident investigation</vt:lpstr>
      <vt:lpstr>Remember</vt:lpstr>
      <vt:lpstr>Why do we investigate?</vt:lpstr>
      <vt:lpstr>Day 1 investigation</vt:lpstr>
      <vt:lpstr>Day 1 investigation</vt:lpstr>
      <vt:lpstr>Evidence</vt:lpstr>
      <vt:lpstr>The importance of documents</vt:lpstr>
      <vt:lpstr>Essential documents</vt:lpstr>
      <vt:lpstr>witnesses</vt:lpstr>
      <vt:lpstr>Witness evidence – practical tips</vt:lpstr>
      <vt:lpstr>Witness evidence</vt:lpstr>
      <vt:lpstr>Reports</vt:lpstr>
      <vt:lpstr>Practical examples</vt:lpstr>
      <vt:lpstr>Root cause analysis</vt:lpstr>
      <vt:lpstr>Tips on investigation</vt:lpstr>
      <vt:lpstr>Post-claim</vt:lpstr>
      <vt:lpstr>Turn a negative into a positive</vt:lpstr>
      <vt:lpstr>PowerPoint Presentation</vt:lpstr>
      <vt:lpstr>PowerPoint Presentation</vt:lpstr>
    </vt:vector>
  </TitlesOfParts>
  <Company>BLM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AND INTRODUCTIONS</dc:title>
  <dc:creator>Hammonds, Sally</dc:creator>
  <cp:lastModifiedBy>Hammonds, Sally</cp:lastModifiedBy>
  <cp:revision>11</cp:revision>
  <cp:lastPrinted>2016-09-29T15:33:19Z</cp:lastPrinted>
  <dcterms:created xsi:type="dcterms:W3CDTF">2016-09-29T14:08:01Z</dcterms:created>
  <dcterms:modified xsi:type="dcterms:W3CDTF">2016-10-04T10:06:00Z</dcterms:modified>
</cp:coreProperties>
</file>